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8" r:id="rId2"/>
    <p:sldMasterId id="2147483667" r:id="rId3"/>
  </p:sldMasterIdLst>
  <p:notesMasterIdLst>
    <p:notesMasterId r:id="rId5"/>
  </p:notesMasterIdLst>
  <p:handoutMasterIdLst>
    <p:handoutMasterId r:id="rId6"/>
  </p:handoutMasterIdLst>
  <p:sldIdLst>
    <p:sldId id="328" r:id="rId4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B6ADA5"/>
    <a:srgbClr val="69B3E7"/>
    <a:srgbClr val="DA291C"/>
    <a:srgbClr val="FCFCFB"/>
    <a:srgbClr val="C5B783"/>
    <a:srgbClr val="3BA2E9"/>
    <a:srgbClr val="BFBFBF"/>
    <a:srgbClr val="E6E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86512" autoAdjust="0"/>
  </p:normalViewPr>
  <p:slideViewPr>
    <p:cSldViewPr>
      <p:cViewPr varScale="1">
        <p:scale>
          <a:sx n="71" d="100"/>
          <a:sy n="71" d="100"/>
        </p:scale>
        <p:origin x="1206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8973-6DDD-4784-B69D-25B96679CB46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3071-28C3-46F6-AD73-87B6FF429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EEE3B-43DF-49DB-9396-7E313095816A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AE38C-BB8E-4835-93AA-434A50721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2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8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Почта России_12\for power point\разделительный-слайд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2892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75460" y="1780367"/>
            <a:ext cx="3643338" cy="4357718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BA2E9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tx2"/>
                </a:solidFill>
                <a:latin typeface="HelveticaNeueCyr" pitchFamily="50" charset="-52"/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4989" y="1763713"/>
            <a:ext cx="5597529" cy="4374372"/>
          </a:xfrm>
        </p:spPr>
        <p:txBody>
          <a:bodyPr>
            <a:normAutofit/>
          </a:bodyPr>
          <a:lstStyle>
            <a:lvl1pPr>
              <a:buNone/>
              <a:defRPr sz="2000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Иллюстрация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4989" y="1763713"/>
            <a:ext cx="9526619" cy="4445810"/>
          </a:xfrm>
        </p:spPr>
        <p:txBody>
          <a:bodyPr>
            <a:normAutofit/>
          </a:bodyPr>
          <a:lstStyle>
            <a:lvl1pPr>
              <a:buNone/>
              <a:defRPr sz="2000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Таблица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чта\Почта России_12\for power point\разделительный-слайд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2894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Почта России_12\for power point\разделительный-слайд_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чта\Почта России_12\for power point\разделительный-слайд_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очта\Почта России_12\for power point\ЗАКРЫВАЮЩИЙ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очта\Почта России_12\for power point\ЗАКРЫВАЮЩИ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4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00502" y="2499518"/>
            <a:ext cx="3517900" cy="128111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543972" y="780235"/>
            <a:ext cx="2149428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131000,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 Варшавское шоссе, д.37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8561410" y="3423441"/>
            <a:ext cx="1857388" cy="49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+7 (495) 956-20-67</a:t>
            </a: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632848" y="5923771"/>
            <a:ext cx="1857388" cy="49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www.russianpost.ru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Cyr" pitchFamily="50" charset="-52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0420" y="2208995"/>
            <a:ext cx="8786874" cy="20717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нуме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88982" y="2066119"/>
            <a:ext cx="8643998" cy="3857652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+mj-lt"/>
              <a:buAutoNum type="arabicParenR"/>
              <a:tabLst/>
              <a:defRPr sz="2400">
                <a:solidFill>
                  <a:schemeClr val="tx2"/>
                </a:solidFill>
                <a:latin typeface="HelveticaNeueCyr" pitchFamily="50" charset="-52"/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88982" y="2066119"/>
            <a:ext cx="8643998" cy="3857652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2400">
                <a:solidFill>
                  <a:schemeClr val="tx2"/>
                </a:solidFill>
                <a:latin typeface="HelveticaNeueCyr" pitchFamily="50" charset="-52"/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2628-0381-4ED2-8A65-733BF11D720E}" type="datetime1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1F96-48D2-46B5-817A-93689852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F5F7-8931-442B-ACB0-5DA80A71F48E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8B60-6739-4119-9941-3818FD4FC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merichip\Pochta Russia\Почта России_12\for power point\рабочий-слайд_3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0702894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FE2A-A6BF-4957-9DBF-315E382AC8C0}" type="datetime1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7136-E1DC-48FC-9470-D681C6A413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8" r:id="rId2"/>
    <p:sldLayoutId id="2147483693" r:id="rId3"/>
    <p:sldLayoutId id="2147483706" r:id="rId4"/>
    <p:sldLayoutId id="214748370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a.Olyushina@russianpos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6140" y="0"/>
            <a:ext cx="8640960" cy="106598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Стань частью нашей команды 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0116" y="1186866"/>
            <a:ext cx="3888432" cy="5904656"/>
          </a:xfrm>
        </p:spPr>
        <p:txBody>
          <a:bodyPr>
            <a:noAutofit/>
          </a:bodyPr>
          <a:lstStyle/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Заместитель начальника отделения почтовой связи</a:t>
            </a:r>
            <a:endParaRPr lang="en-US" sz="2000" dirty="0" smtClean="0">
              <a:solidFill>
                <a:srgbClr val="001489"/>
              </a:solidFill>
            </a:endParaRP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Оператор по работе с клиентами почтового отделения</a:t>
            </a: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Оператор по обработке писем и посылок почтового отделения</a:t>
            </a: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Почтальон</a:t>
            </a: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Оператор Магистрального сортировочного центра (</a:t>
            </a:r>
            <a:r>
              <a:rPr lang="ru-RU" sz="2000" dirty="0" err="1" smtClean="0">
                <a:solidFill>
                  <a:srgbClr val="001489"/>
                </a:solidFill>
              </a:rPr>
              <a:t>Юж</a:t>
            </a:r>
            <a:r>
              <a:rPr lang="ru-RU" sz="2000" dirty="0" smtClean="0">
                <a:solidFill>
                  <a:srgbClr val="001489"/>
                </a:solidFill>
              </a:rPr>
              <a:t>. </a:t>
            </a:r>
            <a:r>
              <a:rPr lang="ru-RU" sz="2000" dirty="0">
                <a:solidFill>
                  <a:srgbClr val="001489"/>
                </a:solidFill>
              </a:rPr>
              <a:t>в</a:t>
            </a:r>
            <a:r>
              <a:rPr lang="ru-RU" sz="2000" dirty="0" smtClean="0">
                <a:solidFill>
                  <a:srgbClr val="001489"/>
                </a:solidFill>
              </a:rPr>
              <a:t>окзал)</a:t>
            </a: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Грузчик </a:t>
            </a: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Специалист по работе с корпоративными клиентами</a:t>
            </a:r>
          </a:p>
          <a:p>
            <a:pPr marL="250852" indent="-250852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1489"/>
                </a:solidFill>
              </a:rPr>
              <a:t>Специалист по охране труда</a:t>
            </a:r>
          </a:p>
          <a:p>
            <a:pPr marL="250852" indent="-250852">
              <a:buFont typeface="Wingdings" pitchFamily="2" charset="2"/>
              <a:buChar char="ü"/>
            </a:pPr>
            <a:endParaRPr lang="ru-RU" dirty="0" smtClean="0">
              <a:solidFill>
                <a:srgbClr val="001489"/>
              </a:solidFill>
            </a:endParaRPr>
          </a:p>
          <a:p>
            <a:pPr marL="250852" indent="-250852">
              <a:buFont typeface="Wingdings" pitchFamily="2" charset="2"/>
              <a:buChar char="ü"/>
            </a:pPr>
            <a:endParaRPr lang="ru-RU" dirty="0" smtClean="0">
              <a:solidFill>
                <a:srgbClr val="001489"/>
              </a:solidFill>
            </a:endParaRP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3834532" y="1065987"/>
            <a:ext cx="6443426" cy="401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HelveticaNeueCyr" pitchFamily="50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rgbClr val="001489"/>
                </a:solidFill>
                <a:latin typeface="HelveticaNeueCyr" panose="02000503040000020004"/>
              </a:rPr>
              <a:t>Почта </a:t>
            </a:r>
            <a:r>
              <a:rPr lang="ru-RU" sz="1800" dirty="0">
                <a:solidFill>
                  <a:srgbClr val="001489"/>
                </a:solidFill>
                <a:latin typeface="HelveticaNeueCyr" panose="02000503040000020004"/>
              </a:rPr>
              <a:t>России находится в процессе цифровой трансформации из традиционного почтового оператора в первоклассную почтово-логистическую компанию. </a:t>
            </a:r>
            <a:endParaRPr lang="ru-RU" sz="1800" dirty="0" smtClean="0">
              <a:solidFill>
                <a:srgbClr val="001489"/>
              </a:solidFill>
              <a:latin typeface="HelveticaNeueCyr" panose="02000503040000020004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1489"/>
                </a:solidFill>
                <a:latin typeface="HelveticaNeueCyr" panose="02000503040000020004"/>
              </a:rPr>
              <a:t>Цель к 2030 </a:t>
            </a:r>
            <a:r>
              <a:rPr lang="ru-RU" sz="1800" dirty="0">
                <a:solidFill>
                  <a:srgbClr val="001489"/>
                </a:solidFill>
                <a:latin typeface="HelveticaNeueCyr" panose="02000503040000020004"/>
              </a:rPr>
              <a:t>году - стать цифровой государственной мультифункциональной экосистемой платформенных бизнесов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001489"/>
              </a:solidFill>
              <a:latin typeface="HelveticaNeueCyr" panose="02000503040000020004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МЫ ГАРАНТИРУЕМ!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Официальное </a:t>
            </a:r>
            <a:r>
              <a:rPr lang="ru-RU" sz="1600" b="1" dirty="0">
                <a:solidFill>
                  <a:srgbClr val="001489"/>
                </a:solidFill>
                <a:latin typeface="HelveticaNeueCyr" panose="02000503040000020004"/>
              </a:rPr>
              <a:t>трудоустройство с первого дня </a:t>
            </a: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работы.</a:t>
            </a:r>
            <a:endParaRPr lang="ru-RU" sz="1600" b="1" dirty="0">
              <a:solidFill>
                <a:srgbClr val="001489"/>
              </a:solidFill>
              <a:latin typeface="HelveticaNeueCyr" panose="02000503040000020004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1489"/>
                </a:solidFill>
                <a:latin typeface="HelveticaNeueCyr" panose="02000503040000020004"/>
              </a:rPr>
              <a:t>«Белую» заработную плату 2 раза в </a:t>
            </a: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месяц.</a:t>
            </a:r>
            <a:endParaRPr lang="ru-RU" sz="1600" b="1" dirty="0">
              <a:solidFill>
                <a:srgbClr val="001489"/>
              </a:solidFill>
              <a:latin typeface="HelveticaNeueCyr" panose="02000503040000020004"/>
            </a:endParaRPr>
          </a:p>
          <a:p>
            <a:pPr marL="0" lvl="0" indent="0" algn="ctr">
              <a:buNone/>
            </a:pPr>
            <a:r>
              <a:rPr lang="ru-RU" sz="1600" b="1" dirty="0">
                <a:solidFill>
                  <a:srgbClr val="001489"/>
                </a:solidFill>
                <a:latin typeface="HelveticaNeueCyr" panose="02000503040000020004"/>
              </a:rPr>
              <a:t>Возможность карьерного </a:t>
            </a: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роста.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Профессиональное обучение (очно/дистанционно).</a:t>
            </a:r>
            <a:endParaRPr lang="ru-RU" sz="1600" b="1" dirty="0"/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1489"/>
                </a:solidFill>
                <a:latin typeface="HelveticaNeueCyr" panose="02000503040000020004"/>
              </a:rPr>
              <a:t>Работу рядом с домом (сеть отделений почтовой связи).</a:t>
            </a:r>
          </a:p>
          <a:p>
            <a:pPr marL="0" indent="0">
              <a:buNone/>
            </a:pPr>
            <a:endParaRPr lang="ru-RU" sz="1400" dirty="0"/>
          </a:p>
          <a:p>
            <a:pPr lvl="0"/>
            <a:endParaRPr lang="ru-RU" sz="1400" dirty="0">
              <a:solidFill>
                <a:srgbClr val="001489"/>
              </a:solidFill>
              <a:latin typeface="HelveticaNeueCyr" panose="02000503040000020004"/>
            </a:endParaRP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4301294" y="5076775"/>
            <a:ext cx="5976664" cy="106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HelveticaNeueCyr" pitchFamily="50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52" indent="-250852" algn="r">
              <a:buFont typeface="Wingdings" pitchFamily="2" charset="2"/>
              <a:buChar char="ü"/>
            </a:pPr>
            <a:r>
              <a:rPr lang="ru-RU" dirty="0" smtClean="0">
                <a:solidFill>
                  <a:srgbClr val="001489"/>
                </a:solidFill>
              </a:rPr>
              <a:t>Телефон: 8 981 460 60 11</a:t>
            </a:r>
          </a:p>
          <a:p>
            <a:pPr marL="250852" indent="-250852" algn="r">
              <a:buFont typeface="Wingdings" pitchFamily="2" charset="2"/>
              <a:buChar char="ü"/>
            </a:pPr>
            <a:r>
              <a:rPr lang="ru-RU" u="sng" dirty="0">
                <a:hlinkClick r:id="rId3"/>
              </a:rPr>
              <a:t>Anastasia.Olyushina@russianpost.ru</a:t>
            </a:r>
            <a:endParaRPr lang="ru-RU" dirty="0" smtClean="0">
              <a:solidFill>
                <a:srgbClr val="001489"/>
              </a:solidFill>
            </a:endParaRPr>
          </a:p>
          <a:p>
            <a:pPr marL="250852" indent="-250852">
              <a:buFont typeface="Wingdings" pitchFamily="2" charset="2"/>
              <a:buChar char="ü"/>
            </a:pPr>
            <a:endParaRPr lang="ru-RU" dirty="0" smtClean="0">
              <a:solidFill>
                <a:srgbClr val="001489"/>
              </a:solidFill>
            </a:endParaRP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>
          <a:xfrm>
            <a:off x="4482604" y="6300911"/>
            <a:ext cx="62107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HelveticaNeueCyr" pitchFamily="50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>
                <a:solidFill>
                  <a:srgbClr val="001489"/>
                </a:solidFill>
              </a:rPr>
              <a:t>Возможно трудоустройство студентов на период летних каникул при наличии вакансий в Отделении почты (почтальоны, обработчики почты) </a:t>
            </a:r>
          </a:p>
        </p:txBody>
      </p:sp>
    </p:spTree>
    <p:extLst>
      <p:ext uri="{BB962C8B-B14F-4D97-AF65-F5344CB8AC3E}">
        <p14:creationId xmlns:p14="http://schemas.microsoft.com/office/powerpoint/2010/main" val="37976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делите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рывающ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141</Words>
  <Application>Microsoft Office PowerPoint</Application>
  <PresentationFormat>Произвольный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HelveticaNeueCyr</vt:lpstr>
      <vt:lpstr>Wingdings</vt:lpstr>
      <vt:lpstr>Разделительный</vt:lpstr>
      <vt:lpstr>Закрывающий слайд</vt:lpstr>
      <vt:lpstr>Рабочий </vt:lpstr>
      <vt:lpstr>Стань частью нашей команды 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Новоселова Наталья Викторовна</cp:lastModifiedBy>
  <cp:revision>350</cp:revision>
  <cp:lastPrinted>2019-08-09T09:29:17Z</cp:lastPrinted>
  <dcterms:created xsi:type="dcterms:W3CDTF">2015-02-06T13:49:48Z</dcterms:created>
  <dcterms:modified xsi:type="dcterms:W3CDTF">2021-05-20T10:16:32Z</dcterms:modified>
</cp:coreProperties>
</file>